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723" r:id="rId5"/>
  </p:sldMasterIdLst>
  <p:notesMasterIdLst>
    <p:notesMasterId r:id="rId16"/>
  </p:notesMasterIdLst>
  <p:handoutMasterIdLst>
    <p:handoutMasterId r:id="rId17"/>
  </p:handoutMasterIdLst>
  <p:sldIdLst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474" autoAdjust="0"/>
  </p:normalViewPr>
  <p:slideViewPr>
    <p:cSldViewPr snapToGrid="0" snapToObjects="1">
      <p:cViewPr>
        <p:scale>
          <a:sx n="89" d="100"/>
          <a:sy n="89" d="100"/>
        </p:scale>
        <p:origin x="-413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B138B2-18CD-1D41-89B0-ADB5F3BA92A3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E7A355-8776-CB43-838E-ED9EE2F8390B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>
            <a:extLst>
              <a:ext uri="{FF2B5EF4-FFF2-40B4-BE49-F238E27FC236}">
                <a16:creationId xmlns:a16="http://schemas.microsoft.com/office/drawing/2014/main" xmlns="" id="{0FA637AC-751E-9E9D-7175-A0FADF858F5A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042BB51D-E7C1-3746-85E9-889CCB24F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645920"/>
            <a:ext cx="7772400" cy="4572000"/>
          </a:xfrm>
        </p:spPr>
        <p:txBody>
          <a:bodyPr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en-US" noProof="0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xmlns="" id="{7E016467-0564-6D4C-BF17-F4FA3991C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731520"/>
            <a:ext cx="6858000" cy="731520"/>
          </a:xfrm>
        </p:spPr>
        <p:txBody>
          <a:bodyPr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en-US" altLang="ja-JP" noProof="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C31E1467-7F21-7E40-BF7A-27FECC27EFB8}"/>
              </a:ext>
            </a:extLst>
          </p:cNvPr>
          <p:cNvGrpSpPr/>
          <p:nvPr userDrawn="1"/>
        </p:nvGrpSpPr>
        <p:grpSpPr>
          <a:xfrm>
            <a:off x="8208410" y="591478"/>
            <a:ext cx="3257061" cy="3329423"/>
            <a:chOff x="8490839" y="413500"/>
            <a:chExt cx="3257061" cy="3329423"/>
          </a:xfrm>
        </p:grpSpPr>
        <p:pic>
          <p:nvPicPr>
            <p:cNvPr id="3" name="圖形 2">
              <a:extLst>
                <a:ext uri="{FF2B5EF4-FFF2-40B4-BE49-F238E27FC236}">
                  <a16:creationId xmlns:a16="http://schemas.microsoft.com/office/drawing/2014/main" xmlns="" id="{7D81FEF9-779F-20FF-5FC1-5D766A293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8341911">
              <a:off x="9344585" y="677068"/>
              <a:ext cx="2057606" cy="2724154"/>
            </a:xfrm>
            <a:prstGeom prst="rect">
              <a:avLst/>
            </a:prstGeom>
          </p:spPr>
        </p:pic>
        <p:pic>
          <p:nvPicPr>
            <p:cNvPr id="4" name="圖形 3">
              <a:extLst>
                <a:ext uri="{FF2B5EF4-FFF2-40B4-BE49-F238E27FC236}">
                  <a16:creationId xmlns:a16="http://schemas.microsoft.com/office/drawing/2014/main" xmlns="" id="{9CCC497C-E1BC-E9FA-71FF-2422756A4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1767570">
              <a:off x="10241214" y="491479"/>
              <a:ext cx="529789" cy="550166"/>
            </a:xfrm>
            <a:prstGeom prst="rect">
              <a:avLst/>
            </a:prstGeom>
          </p:spPr>
        </p:pic>
        <p:pic>
          <p:nvPicPr>
            <p:cNvPr id="5" name="圖形 4">
              <a:extLst>
                <a:ext uri="{FF2B5EF4-FFF2-40B4-BE49-F238E27FC236}">
                  <a16:creationId xmlns:a16="http://schemas.microsoft.com/office/drawing/2014/main" xmlns="" id="{C3B983FC-FFFB-72DC-76ED-D5B4822D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965259" y="450169"/>
              <a:ext cx="782641" cy="812743"/>
            </a:xfrm>
            <a:prstGeom prst="rect">
              <a:avLst/>
            </a:prstGeom>
          </p:spPr>
        </p:pic>
        <p:pic>
          <p:nvPicPr>
            <p:cNvPr id="8" name="圖形 7">
              <a:extLst>
                <a:ext uri="{FF2B5EF4-FFF2-40B4-BE49-F238E27FC236}">
                  <a16:creationId xmlns:a16="http://schemas.microsoft.com/office/drawing/2014/main" xmlns="" id="{314DFC72-C039-4990-8FBE-CD9655DD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3252117" flipH="1">
              <a:off x="8490839" y="413500"/>
              <a:ext cx="782641" cy="812743"/>
            </a:xfrm>
            <a:prstGeom prst="rect">
              <a:avLst/>
            </a:prstGeom>
          </p:spPr>
        </p:pic>
        <p:pic>
          <p:nvPicPr>
            <p:cNvPr id="9" name="圖形 8">
              <a:extLst>
                <a:ext uri="{FF2B5EF4-FFF2-40B4-BE49-F238E27FC236}">
                  <a16:creationId xmlns:a16="http://schemas.microsoft.com/office/drawing/2014/main" xmlns="" id="{4C9D146A-74DD-B2C2-3952-AFC3A7AE5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3566579">
              <a:off x="11156191" y="3188887"/>
              <a:ext cx="543582" cy="56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03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xmlns="" id="{21498A30-8462-D4F7-33E4-52016881ECBA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A42D7A8-90D7-EAD8-D5B0-6375EB3F4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F14DA03-155B-0EEF-AE9A-B3002ECE64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1248" y="2377440"/>
            <a:ext cx="10515600" cy="3657600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 + 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174DF79A-DA68-AFDD-C02D-2450DEA0DA9D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560320"/>
            <a:ext cx="6400800" cy="3657600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xmlns="" id="{E805F030-D6EA-F6A3-3B68-7FD969DD8F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5784" y="685800"/>
            <a:ext cx="3840480" cy="5486400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D2EFE84E-0920-FAF1-6CA8-DC5A96D2F870}"/>
              </a:ext>
            </a:extLst>
          </p:cNvPr>
          <p:cNvGrpSpPr/>
          <p:nvPr userDrawn="1"/>
        </p:nvGrpSpPr>
        <p:grpSpPr>
          <a:xfrm rot="15816438">
            <a:off x="615662" y="629559"/>
            <a:ext cx="1484669" cy="1452524"/>
            <a:chOff x="5437042" y="654465"/>
            <a:chExt cx="1484669" cy="1452524"/>
          </a:xfrm>
        </p:grpSpPr>
        <p:pic>
          <p:nvPicPr>
            <p:cNvPr id="19" name="圖形 18">
              <a:extLst>
                <a:ext uri="{FF2B5EF4-FFF2-40B4-BE49-F238E27FC236}">
                  <a16:creationId xmlns:a16="http://schemas.microsoft.com/office/drawing/2014/main" xmlns="" id="{E01DCE20-09C5-0306-8775-265D4CF97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4939004">
              <a:off x="5444492" y="657537"/>
              <a:ext cx="387385" cy="402285"/>
            </a:xfrm>
            <a:prstGeom prst="rect">
              <a:avLst/>
            </a:prstGeom>
          </p:spPr>
        </p:pic>
        <p:pic>
          <p:nvPicPr>
            <p:cNvPr id="20" name="圖形 19">
              <a:extLst>
                <a:ext uri="{FF2B5EF4-FFF2-40B4-BE49-F238E27FC236}">
                  <a16:creationId xmlns:a16="http://schemas.microsoft.com/office/drawing/2014/main" xmlns="" id="{92584158-AAE2-FED3-948E-78EE07EE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9194546">
              <a:off x="6479159" y="654465"/>
              <a:ext cx="442552" cy="459573"/>
            </a:xfrm>
            <a:prstGeom prst="rect">
              <a:avLst/>
            </a:prstGeom>
          </p:spPr>
        </p:pic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xmlns="" id="{722E4E58-0AB1-23E3-BD3F-B997103B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715989">
              <a:off x="5893647" y="1267000"/>
              <a:ext cx="808878" cy="839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71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4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50AA9A03-5219-5FDB-8F76-14B9889332A1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l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CBBE321C-2EF3-1AF9-6D78-453D4F3CC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340864"/>
            <a:ext cx="5486400" cy="3749040"/>
          </a:xfrm>
        </p:spPr>
        <p:txBody>
          <a:bodyPr lIns="91440" tIns="45720" rIns="91440" bIns="45720" rtlCol="0" anchor="t" anchorCtr="0">
            <a:normAutofit/>
          </a:bodyPr>
          <a:lstStyle>
            <a:lvl1pPr marL="512064" indent="-512064">
              <a:buClr>
                <a:schemeClr val="tx1"/>
              </a:buClr>
              <a:buSzPct val="100000"/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1028700" indent="-342900">
              <a:buClr>
                <a:schemeClr val="tx1"/>
              </a:buClr>
              <a:buSzPct val="100000"/>
              <a:buFont typeface="+mj-lt"/>
              <a:buAutoNum type="alphaLcPeriod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543050" indent="-400050">
              <a:buClr>
                <a:schemeClr val="tx1"/>
              </a:buClr>
              <a:buSzPct val="100000"/>
              <a:buFont typeface="+mj-lt"/>
              <a:buAutoNum type="romanLcPeriod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943100" indent="-342900">
              <a:buClr>
                <a:schemeClr val="tx1"/>
              </a:buClr>
              <a:buSzPct val="100000"/>
              <a:buFont typeface="+mj-lt"/>
              <a:buAutoNum type="arabicParenR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400300" indent="-342900">
              <a:buClr>
                <a:schemeClr val="tx1"/>
              </a:buClr>
              <a:buSzPct val="100000"/>
              <a:buFont typeface="+mj-lt"/>
              <a:buAutoNum type="alphaLcParenR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D7967943-29F6-8B4F-D85A-3E3BC79F5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85432" y="2340864"/>
            <a:ext cx="2834640" cy="3840480"/>
          </a:xfrm>
        </p:spPr>
        <p:txBody>
          <a:bodyPr rtlCol="0" anchor="t" anchorCtr="0">
            <a:normAutofit/>
          </a:bodyPr>
          <a:lstStyle>
            <a:lvl1pPr marL="0" indent="0">
              <a:buClr>
                <a:schemeClr val="accent1"/>
              </a:buClr>
              <a:buSzPct val="90000"/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/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直線接點​​ 2">
            <a:extLst>
              <a:ext uri="{FF2B5EF4-FFF2-40B4-BE49-F238E27FC236}">
                <a16:creationId xmlns:a16="http://schemas.microsoft.com/office/drawing/2014/main" xmlns="" id="{7ED4B7AC-0A74-D081-4126-7D5BB0DF978A}"/>
              </a:ext>
            </a:extLst>
          </p:cNvPr>
          <p:cNvCxnSpPr/>
          <p:nvPr userDrawn="1"/>
        </p:nvCxnSpPr>
        <p:spPr>
          <a:xfrm>
            <a:off x="6478855" y="2342232"/>
            <a:ext cx="0" cy="3843128"/>
          </a:xfrm>
          <a:prstGeom prst="line">
            <a:avLst/>
          </a:prstGeom>
          <a:ln w="38100" cap="rnd">
            <a:solidFill>
              <a:schemeClr val="accent2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形 3">
            <a:extLst>
              <a:ext uri="{FF2B5EF4-FFF2-40B4-BE49-F238E27FC236}">
                <a16:creationId xmlns:a16="http://schemas.microsoft.com/office/drawing/2014/main" xmlns="" id="{B193C94A-0AB2-B395-E722-487D1EB8A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9209320" y="2954216"/>
            <a:ext cx="3351115" cy="13716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xmlns="" id="{B79E72A1-BF08-EE06-7D8C-4AA04F784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533699" flipH="1">
            <a:off x="10582147" y="593465"/>
            <a:ext cx="831783" cy="863775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xmlns="" id="{73A906E1-E32B-5A1F-2D56-B49187E0F2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066301" flipH="1" flipV="1">
            <a:off x="10582147" y="5416337"/>
            <a:ext cx="831783" cy="8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8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 04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B4A504C4-F594-8A14-20FD-71ABDA846B4B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5303520" cy="4023360"/>
          </a:xfrm>
        </p:spPr>
        <p:txBody>
          <a:bodyPr lIns="0" rIns="0" rtlCol="0">
            <a:normAutofit/>
          </a:bodyPr>
          <a:lstStyle>
            <a:lvl1pPr algn="ctr">
              <a:defRPr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048" y="731520"/>
            <a:ext cx="5303520" cy="402336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xmlns="" id="{4EECEFCD-B1A9-DF64-DD0A-FB2E7AE95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421" y="4920978"/>
            <a:ext cx="109131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2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7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1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 01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xmlns="" id="{01692597-FFF9-444F-8F77-6E784B94A346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4937760" cy="4023360"/>
          </a:xfrm>
        </p:spPr>
        <p:txBody>
          <a:bodyPr lIns="0" tIns="0" rIns="0" bIns="0" rtlCol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048" y="731520"/>
            <a:ext cx="5303520" cy="4023360"/>
          </a:xfrm>
        </p:spPr>
        <p:txBody>
          <a:bodyPr rtlCol="0" anchor="ctr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xmlns="" id="{14A4B7E5-B9DF-4656-97A9-2E604E49E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421" y="4920978"/>
            <a:ext cx="109131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6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13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5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05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57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5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7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 + 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xmlns="" id="{F60195EE-CFED-7B58-C5A5-E6E1E87B304A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0" y="1737360"/>
            <a:ext cx="6400800" cy="3383280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0" y="5394960"/>
            <a:ext cx="6400800" cy="914400"/>
          </a:xfrm>
        </p:spPr>
        <p:txBody>
          <a:bodyPr rtlCol="0">
            <a:normAutofit/>
          </a:bodyPr>
          <a:lstStyle>
            <a:lvl1pPr marL="0" indent="0" algn="l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按一下以編輯母片副標題樣式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33E18BAB-7B25-780A-BE65-350200AA4D7A}"/>
              </a:ext>
            </a:extLst>
          </p:cNvPr>
          <p:cNvGrpSpPr/>
          <p:nvPr userDrawn="1"/>
        </p:nvGrpSpPr>
        <p:grpSpPr>
          <a:xfrm>
            <a:off x="577214" y="507265"/>
            <a:ext cx="3844663" cy="3928902"/>
            <a:chOff x="797347" y="638844"/>
            <a:chExt cx="3729519" cy="3811236"/>
          </a:xfrm>
        </p:grpSpPr>
        <p:sp>
          <p:nvSpPr>
            <p:cNvPr id="13" name="橢圓​​ 12">
              <a:extLst>
                <a:ext uri="{FF2B5EF4-FFF2-40B4-BE49-F238E27FC236}">
                  <a16:creationId xmlns:a16="http://schemas.microsoft.com/office/drawing/2014/main" xmlns="" id="{8D24158F-3B6B-E5FD-893D-E161110F443C}"/>
                </a:ext>
              </a:extLst>
            </p:cNvPr>
            <p:cNvSpPr/>
            <p:nvPr/>
          </p:nvSpPr>
          <p:spPr>
            <a:xfrm>
              <a:off x="1285729" y="1158795"/>
              <a:ext cx="2771335" cy="277133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5" name="圖形 14">
              <a:extLst>
                <a:ext uri="{FF2B5EF4-FFF2-40B4-BE49-F238E27FC236}">
                  <a16:creationId xmlns:a16="http://schemas.microsoft.com/office/drawing/2014/main" xmlns="" id="{55E909EE-5132-14BC-E20E-412B591A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396138">
              <a:off x="797347" y="2793821"/>
              <a:ext cx="2505773" cy="1422196"/>
            </a:xfrm>
            <a:prstGeom prst="rect">
              <a:avLst/>
            </a:prstGeom>
          </p:spPr>
        </p:pic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xmlns="" id="{B6888180-4AC6-A959-2940-10BF0CA40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15926" y="638844"/>
              <a:ext cx="3710940" cy="3811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22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02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xmlns="" id="{01692597-FFF9-444F-8F77-6E784B94A346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xmlns="" id="{7FE40C8E-7A79-6285-A56D-54B714BE5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639421" y="731520"/>
            <a:ext cx="10913161" cy="137160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xmlns="" id="{3258B21D-A539-48D1-461B-7C16E045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2203704"/>
            <a:ext cx="4937760" cy="4023360"/>
          </a:xfrm>
        </p:spPr>
        <p:txBody>
          <a:bodyPr lIns="0" tIns="0" rIns="0" bIns="0" rtlCol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81D1FCDB-AFA4-5977-8DBB-07E6F6BDDF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048" y="2203704"/>
            <a:ext cx="5303520" cy="4023360"/>
          </a:xfrm>
        </p:spPr>
        <p:txBody>
          <a:bodyPr rtlCol="0" anchor="ctr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524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 + 副標題 + 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174DF79A-DA68-AFDD-C02D-2450DEA0DA9D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0" y="1737360"/>
            <a:ext cx="6400800" cy="3383280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0" y="5394960"/>
            <a:ext cx="6400800" cy="73152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按一下以編輯母片副標題樣式</a:t>
            </a:r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xmlns="" id="{E805F030-D6EA-F6A3-3B68-7FD969DD8F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" y="685800"/>
            <a:ext cx="3840480" cy="5486400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C9159AF6-DC73-3F3B-4DE1-FF96E102AD91}"/>
              </a:ext>
            </a:extLst>
          </p:cNvPr>
          <p:cNvGrpSpPr/>
          <p:nvPr userDrawn="1"/>
        </p:nvGrpSpPr>
        <p:grpSpPr>
          <a:xfrm>
            <a:off x="5151781" y="718839"/>
            <a:ext cx="6448715" cy="1109963"/>
            <a:chOff x="5151782" y="718837"/>
            <a:chExt cx="6448714" cy="1109963"/>
          </a:xfrm>
        </p:grpSpPr>
        <p:pic>
          <p:nvPicPr>
            <p:cNvPr id="11" name="圖形 10">
              <a:extLst>
                <a:ext uri="{FF2B5EF4-FFF2-40B4-BE49-F238E27FC236}">
                  <a16:creationId xmlns:a16="http://schemas.microsoft.com/office/drawing/2014/main" xmlns="" id="{FF27E39F-E57E-E1BA-1D9F-200F07AF3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 flipV="1">
              <a:off x="5151782" y="731520"/>
              <a:ext cx="3060401" cy="1097280"/>
            </a:xfrm>
            <a:prstGeom prst="rect">
              <a:avLst/>
            </a:prstGeom>
          </p:spPr>
        </p:pic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xmlns="" id="{AE6E711D-4BC1-A8B6-96F6-4D100948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 flipV="1">
              <a:off x="8752114" y="731520"/>
              <a:ext cx="2848382" cy="1097280"/>
            </a:xfrm>
            <a:prstGeom prst="rect">
              <a:avLst/>
            </a:prstGeom>
          </p:spPr>
        </p:pic>
        <p:pic>
          <p:nvPicPr>
            <p:cNvPr id="14" name="圖形 13">
              <a:extLst>
                <a:ext uri="{FF2B5EF4-FFF2-40B4-BE49-F238E27FC236}">
                  <a16:creationId xmlns:a16="http://schemas.microsoft.com/office/drawing/2014/main" xmlns="" id="{2966DB51-3326-B7CD-79CC-419B0BAA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21001933">
              <a:off x="8148575" y="718837"/>
              <a:ext cx="716638" cy="744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09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1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50AA9A03-5219-5FDB-8F76-14B9889332A1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CBBE321C-2EF3-1AF9-6D78-453D4F3CC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9808" y="2340864"/>
            <a:ext cx="3849624" cy="3840480"/>
          </a:xfrm>
        </p:spPr>
        <p:txBody>
          <a:bodyPr lIns="0" tIns="0" rIns="0" bIns="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xmlns="" id="{C7F250DD-8A39-BA2C-52AA-D45675F76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9900" y="2341565"/>
            <a:ext cx="5815584" cy="452437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D7967943-29F6-8B4F-D85A-3E3BC79F5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50408" y="2794685"/>
            <a:ext cx="5696712" cy="3532965"/>
          </a:xfrm>
        </p:spPr>
        <p:txBody>
          <a:bodyPr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E8FA209F-9796-B2AD-2E33-AE47DA0240A3}"/>
              </a:ext>
            </a:extLst>
          </p:cNvPr>
          <p:cNvCxnSpPr/>
          <p:nvPr userDrawn="1"/>
        </p:nvCxnSpPr>
        <p:spPr>
          <a:xfrm>
            <a:off x="5043951" y="2342232"/>
            <a:ext cx="0" cy="3843128"/>
          </a:xfrm>
          <a:prstGeom prst="line">
            <a:avLst/>
          </a:prstGeom>
          <a:ln w="38100" cap="rnd">
            <a:solidFill>
              <a:schemeClr val="accent2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+ 圖片 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xmlns="" id="{21498A30-8462-D4F7-33E4-52016881ECBA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ED119E5E-F8F1-0767-C2E4-4F21FEBDAA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554480"/>
            <a:ext cx="6400800" cy="2103120"/>
          </a:xfrm>
        </p:spPr>
        <p:txBody>
          <a:bodyPr rtlCol="0" anchor="ctr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F48D61E1-F43F-7EC3-A01D-52F8769F10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3840480"/>
            <a:ext cx="6400800" cy="2286000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xmlns="" id="{22423177-D8B7-2418-2C26-96BD62839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0376" y="685800"/>
            <a:ext cx="3840480" cy="5486400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xmlns="" id="{58A9C5B8-2990-93CB-7146-611D36676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40233" y="470266"/>
            <a:ext cx="25624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2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50AA9A03-5219-5FDB-8F76-14B9889332A1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35CB646E-623F-ACC0-0BCC-D09DB046C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l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1520" y="2377440"/>
            <a:ext cx="4846320" cy="201168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2240" y="2377440"/>
            <a:ext cx="4846320" cy="201168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xmlns="" id="{AAE407CB-377A-BED8-EF6C-5B5B9D236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421" y="4920978"/>
            <a:ext cx="109131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3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xmlns="" id="{21498A30-8462-D4F7-33E4-52016881ECBA}"/>
              </a:ext>
            </a:extLst>
          </p:cNvPr>
          <p:cNvSpPr/>
          <p:nvPr userDrawn="1"/>
        </p:nvSpPr>
        <p:spPr>
          <a:xfrm>
            <a:off x="309564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A42D7A8-90D7-EAD8-D5B0-6375EB3F4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l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F48D61E1-F43F-7EC3-A01D-52F8769F10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77441"/>
            <a:ext cx="2834640" cy="3657599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/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F14DA03-155B-0EEF-AE9A-B3002ECE64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1688" y="2377440"/>
            <a:ext cx="6986016" cy="3657600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339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339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1" y="6254339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3" r:id="rId2"/>
    <p:sldLayoutId id="2147483695" r:id="rId3"/>
    <p:sldLayoutId id="2147483694" r:id="rId4"/>
    <p:sldLayoutId id="2147483696" r:id="rId5"/>
    <p:sldLayoutId id="2147483704" r:id="rId6"/>
    <p:sldLayoutId id="2147483698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02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5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5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06A8E3A-8DBF-0542-BC99-444DCA0CC2C2}" type="datetimeFigureOut">
              <a:rPr lang="en-US" smtClean="0"/>
              <a:pPr rtl="0"/>
              <a:t>6/20/2025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sv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image" Target="../media/image12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3721" y="2639111"/>
            <a:ext cx="779251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2"/>
              </a:lnSpc>
            </a:pPr>
            <a:r>
              <a:rPr lang="en-US" sz="7000">
                <a:solidFill>
                  <a:srgbClr val="CA69A2"/>
                </a:solidFill>
                <a:latin typeface="芫荽"/>
                <a:ea typeface="芫荽"/>
                <a:cs typeface="芫荽"/>
                <a:sym typeface="芫荽"/>
              </a:rPr>
              <a:t>為濕疹肌膚</a:t>
            </a:r>
          </a:p>
          <a:p>
            <a:pPr algn="ctr">
              <a:lnSpc>
                <a:spcPts val="9002"/>
              </a:lnSpc>
            </a:pPr>
            <a:r>
              <a:rPr lang="en-US" sz="7000">
                <a:solidFill>
                  <a:srgbClr val="CA69A2"/>
                </a:solidFill>
                <a:latin typeface="芫荽"/>
                <a:ea typeface="芫荽"/>
                <a:cs typeface="芫荽"/>
                <a:sym typeface="芫荽"/>
              </a:rPr>
              <a:t>找回舒適與平衡</a:t>
            </a:r>
          </a:p>
        </p:txBody>
      </p:sp>
      <p:sp>
        <p:nvSpPr>
          <p:cNvPr id="3" name="Freeform 3"/>
          <p:cNvSpPr/>
          <p:nvPr/>
        </p:nvSpPr>
        <p:spPr>
          <a:xfrm>
            <a:off x="9834396" y="5446570"/>
            <a:ext cx="1048071" cy="908964"/>
          </a:xfrm>
          <a:custGeom>
            <a:avLst/>
            <a:gdLst/>
            <a:ahLst/>
            <a:cxnLst/>
            <a:rect l="l" t="t" r="r" b="b"/>
            <a:pathLst>
              <a:path w="1572107" h="1363446">
                <a:moveTo>
                  <a:pt x="0" y="0"/>
                </a:moveTo>
                <a:lnTo>
                  <a:pt x="1572107" y="0"/>
                </a:lnTo>
                <a:lnTo>
                  <a:pt x="1572107" y="1363446"/>
                </a:lnTo>
                <a:lnTo>
                  <a:pt x="0" y="13634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937653" y="4822686"/>
            <a:ext cx="568547" cy="1532849"/>
          </a:xfrm>
          <a:custGeom>
            <a:avLst/>
            <a:gdLst/>
            <a:ahLst/>
            <a:cxnLst/>
            <a:rect l="l" t="t" r="r" b="b"/>
            <a:pathLst>
              <a:path w="852821" h="2299273">
                <a:moveTo>
                  <a:pt x="0" y="0"/>
                </a:moveTo>
                <a:lnTo>
                  <a:pt x="852821" y="0"/>
                </a:lnTo>
                <a:lnTo>
                  <a:pt x="852821" y="2299273"/>
                </a:lnTo>
                <a:lnTo>
                  <a:pt x="0" y="229927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23783" y="5649169"/>
            <a:ext cx="75710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</a:pPr>
            <a:r>
              <a:rPr lang="en-US" sz="2700">
                <a:solidFill>
                  <a:srgbClr val="695A31"/>
                </a:solidFill>
                <a:latin typeface="芫荽"/>
                <a:ea typeface="芫荽"/>
                <a:cs typeface="芫荽"/>
                <a:sym typeface="芫荽"/>
              </a:rPr>
              <a:t>禾場國際芳療學院   高階109期   學員:彭詩容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703" y="463550"/>
            <a:ext cx="729855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65"/>
              </a:lnSpc>
            </a:pPr>
            <a:r>
              <a:rPr lang="en-US" sz="11300" dirty="0" err="1">
                <a:solidFill>
                  <a:srgbClr val="8E3C7C"/>
                </a:solidFill>
                <a:latin typeface="芫荽"/>
                <a:ea typeface="芫荽"/>
                <a:cs typeface="芫荽"/>
                <a:sym typeface="芫荽"/>
              </a:rPr>
              <a:t>香氣發表會</a:t>
            </a:r>
            <a:endParaRPr lang="en-US" sz="11300" dirty="0">
              <a:solidFill>
                <a:srgbClr val="8E3C7C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</p:spTree>
    <p:extLst>
      <p:ext uri="{BB962C8B-B14F-4D97-AF65-F5344CB8AC3E}">
        <p14:creationId xmlns:p14="http://schemas.microsoft.com/office/powerpoint/2010/main" val="211716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03925" y="3139546"/>
            <a:ext cx="4995901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000">
                <a:solidFill>
                  <a:srgbClr val="895D39"/>
                </a:solidFill>
                <a:latin typeface="Twister"/>
                <a:ea typeface="Twister"/>
                <a:cs typeface="Twister"/>
                <a:sym typeface="Twister"/>
              </a:rPr>
              <a:t>Thank You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64772" y="5059448"/>
            <a:ext cx="706245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高階109期 學員:彭詩容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49206" y="2012315"/>
            <a:ext cx="650533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000">
                <a:solidFill>
                  <a:srgbClr val="8E3C7C"/>
                </a:solidFill>
                <a:latin typeface="芫荽"/>
                <a:ea typeface="芫荽"/>
                <a:cs typeface="芫荽"/>
                <a:sym typeface="芫荽"/>
              </a:rPr>
              <a:t>謝謝聆聽與指教</a:t>
            </a:r>
          </a:p>
        </p:txBody>
      </p:sp>
    </p:spTree>
    <p:extLst>
      <p:ext uri="{BB962C8B-B14F-4D97-AF65-F5344CB8AC3E}">
        <p14:creationId xmlns:p14="http://schemas.microsoft.com/office/powerpoint/2010/main" val="291771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4579" y="3237563"/>
            <a:ext cx="490979" cy="490979"/>
          </a:xfrm>
          <a:custGeom>
            <a:avLst/>
            <a:gdLst/>
            <a:ahLst/>
            <a:cxnLst/>
            <a:rect l="l" t="t" r="r" b="b"/>
            <a:pathLst>
              <a:path w="736468" h="736468">
                <a:moveTo>
                  <a:pt x="0" y="0"/>
                </a:moveTo>
                <a:lnTo>
                  <a:pt x="736468" y="0"/>
                </a:lnTo>
                <a:lnTo>
                  <a:pt x="736468" y="736468"/>
                </a:lnTo>
                <a:lnTo>
                  <a:pt x="0" y="73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64082" y="2642395"/>
            <a:ext cx="490979" cy="490979"/>
          </a:xfrm>
          <a:custGeom>
            <a:avLst/>
            <a:gdLst/>
            <a:ahLst/>
            <a:cxnLst/>
            <a:rect l="l" t="t" r="r" b="b"/>
            <a:pathLst>
              <a:path w="736468" h="736468">
                <a:moveTo>
                  <a:pt x="0" y="0"/>
                </a:moveTo>
                <a:lnTo>
                  <a:pt x="736467" y="0"/>
                </a:lnTo>
                <a:lnTo>
                  <a:pt x="736467" y="736468"/>
                </a:lnTo>
                <a:lnTo>
                  <a:pt x="0" y="73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64082" y="1965447"/>
            <a:ext cx="490979" cy="490979"/>
          </a:xfrm>
          <a:custGeom>
            <a:avLst/>
            <a:gdLst/>
            <a:ahLst/>
            <a:cxnLst/>
            <a:rect l="l" t="t" r="r" b="b"/>
            <a:pathLst>
              <a:path w="736468" h="736468">
                <a:moveTo>
                  <a:pt x="0" y="0"/>
                </a:moveTo>
                <a:lnTo>
                  <a:pt x="736467" y="0"/>
                </a:lnTo>
                <a:lnTo>
                  <a:pt x="736467" y="736467"/>
                </a:lnTo>
                <a:lnTo>
                  <a:pt x="0" y="7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4579" y="4184183"/>
            <a:ext cx="490979" cy="490979"/>
          </a:xfrm>
          <a:custGeom>
            <a:avLst/>
            <a:gdLst/>
            <a:ahLst/>
            <a:cxnLst/>
            <a:rect l="l" t="t" r="r" b="b"/>
            <a:pathLst>
              <a:path w="736468" h="736468">
                <a:moveTo>
                  <a:pt x="0" y="0"/>
                </a:moveTo>
                <a:lnTo>
                  <a:pt x="736468" y="0"/>
                </a:lnTo>
                <a:lnTo>
                  <a:pt x="736468" y="736468"/>
                </a:lnTo>
                <a:lnTo>
                  <a:pt x="0" y="73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579" y="5077873"/>
            <a:ext cx="490979" cy="490979"/>
          </a:xfrm>
          <a:custGeom>
            <a:avLst/>
            <a:gdLst/>
            <a:ahLst/>
            <a:cxnLst/>
            <a:rect l="l" t="t" r="r" b="b"/>
            <a:pathLst>
              <a:path w="736468" h="736468">
                <a:moveTo>
                  <a:pt x="0" y="0"/>
                </a:moveTo>
                <a:lnTo>
                  <a:pt x="736468" y="0"/>
                </a:lnTo>
                <a:lnTo>
                  <a:pt x="736468" y="736467"/>
                </a:lnTo>
                <a:lnTo>
                  <a:pt x="0" y="7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5657" y="3184559"/>
            <a:ext cx="202436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主訴：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374" y="3982543"/>
            <a:ext cx="130647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病程：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369" y="3146459"/>
            <a:ext cx="10260631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原本大腿內側輕微過敏，食用海鮮後引發嚴重蕁麻疹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24382" y="798817"/>
            <a:ext cx="368976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05"/>
              </a:lnSpc>
            </a:pPr>
            <a:r>
              <a:rPr lang="en-US" sz="6300">
                <a:solidFill>
                  <a:srgbClr val="8E3C7C"/>
                </a:solidFill>
                <a:latin typeface="芫荽"/>
                <a:ea typeface="芫荽"/>
                <a:cs typeface="芫荽"/>
                <a:sym typeface="芫荽"/>
              </a:rPr>
              <a:t>個案介紹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29469" y="1909221"/>
            <a:ext cx="221131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性別 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11249" y="1874343"/>
            <a:ext cx="414579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女性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31369" y="4001593"/>
            <a:ext cx="769154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經皮膚科治療後轉為濕疹，反覆出現紅疹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1369" y="4767826"/>
            <a:ext cx="8535030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夜間癢感劇烈，影響睡眠品質，導致情緒焦躁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0" y="4786832"/>
            <a:ext cx="147362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  <a:spcBef>
                <a:spcPct val="0"/>
              </a:spcBef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困擾：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24382" y="2548501"/>
            <a:ext cx="262149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年齡 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11249" y="2510401"/>
            <a:ext cx="414579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00">
                <a:solidFill>
                  <a:srgbClr val="001454"/>
                </a:solidFill>
                <a:latin typeface="芫荽"/>
                <a:ea typeface="芫荽"/>
                <a:cs typeface="芫荽"/>
                <a:sym typeface="芫荽"/>
              </a:rPr>
              <a:t>42歲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62905" y="6264309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231666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7920" y="4745689"/>
            <a:ext cx="731336" cy="731336"/>
          </a:xfrm>
          <a:custGeom>
            <a:avLst/>
            <a:gdLst/>
            <a:ahLst/>
            <a:cxnLst/>
            <a:rect l="l" t="t" r="r" b="b"/>
            <a:pathLst>
              <a:path w="1097004" h="1097004">
                <a:moveTo>
                  <a:pt x="0" y="0"/>
                </a:moveTo>
                <a:lnTo>
                  <a:pt x="1097004" y="0"/>
                </a:lnTo>
                <a:lnTo>
                  <a:pt x="1097004" y="1097004"/>
                </a:lnTo>
                <a:lnTo>
                  <a:pt x="0" y="109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17921" y="3965482"/>
            <a:ext cx="703383" cy="703383"/>
          </a:xfrm>
          <a:custGeom>
            <a:avLst/>
            <a:gdLst/>
            <a:ahLst/>
            <a:cxnLst/>
            <a:rect l="l" t="t" r="r" b="b"/>
            <a:pathLst>
              <a:path w="1055075" h="1055075">
                <a:moveTo>
                  <a:pt x="0" y="0"/>
                </a:moveTo>
                <a:lnTo>
                  <a:pt x="1055074" y="0"/>
                </a:lnTo>
                <a:lnTo>
                  <a:pt x="1055074" y="1055075"/>
                </a:lnTo>
                <a:lnTo>
                  <a:pt x="0" y="105507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9967" y="3189695"/>
            <a:ext cx="731336" cy="731336"/>
          </a:xfrm>
          <a:custGeom>
            <a:avLst/>
            <a:gdLst/>
            <a:ahLst/>
            <a:cxnLst/>
            <a:rect l="l" t="t" r="r" b="b"/>
            <a:pathLst>
              <a:path w="1097004" h="1097004">
                <a:moveTo>
                  <a:pt x="0" y="0"/>
                </a:moveTo>
                <a:lnTo>
                  <a:pt x="1097004" y="0"/>
                </a:lnTo>
                <a:lnTo>
                  <a:pt x="1097004" y="1097004"/>
                </a:lnTo>
                <a:lnTo>
                  <a:pt x="0" y="109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5761" y="5635775"/>
            <a:ext cx="755655" cy="755655"/>
          </a:xfrm>
          <a:custGeom>
            <a:avLst/>
            <a:gdLst/>
            <a:ahLst/>
            <a:cxnLst/>
            <a:rect l="l" t="t" r="r" b="b"/>
            <a:pathLst>
              <a:path w="1133482" h="1133482">
                <a:moveTo>
                  <a:pt x="0" y="0"/>
                </a:moveTo>
                <a:lnTo>
                  <a:pt x="1133482" y="0"/>
                </a:lnTo>
                <a:lnTo>
                  <a:pt x="1133482" y="1133482"/>
                </a:lnTo>
                <a:lnTo>
                  <a:pt x="0" y="113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996317" y="2464710"/>
            <a:ext cx="724986" cy="724986"/>
          </a:xfrm>
          <a:custGeom>
            <a:avLst/>
            <a:gdLst/>
            <a:ahLst/>
            <a:cxnLst/>
            <a:rect l="l" t="t" r="r" b="b"/>
            <a:pathLst>
              <a:path w="1087479" h="1087479">
                <a:moveTo>
                  <a:pt x="0" y="0"/>
                </a:moveTo>
                <a:lnTo>
                  <a:pt x="1087479" y="0"/>
                </a:lnTo>
                <a:lnTo>
                  <a:pt x="1087479" y="1087479"/>
                </a:lnTo>
                <a:lnTo>
                  <a:pt x="0" y="108747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6508"/>
              </p:ext>
            </p:extLst>
          </p:nvPr>
        </p:nvGraphicFramePr>
        <p:xfrm>
          <a:off x="0" y="1604426"/>
          <a:ext cx="12140036" cy="952627"/>
        </p:xfrm>
        <a:graphic>
          <a:graphicData uri="http://schemas.openxmlformats.org/drawingml/2006/table">
            <a:tbl>
              <a:tblPr/>
              <a:tblGrid>
                <a:gridCol w="12140036"/>
              </a:tblGrid>
              <a:tr h="557261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F3"/>
                    </a:solidFill>
                  </a:tcPr>
                </a:tc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3046602" y="3300848"/>
            <a:ext cx="267397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3973" y="405501"/>
            <a:ext cx="795139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en-US" sz="40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第一次配方 : 急性期舒緩(滾珠)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4796" y="2550191"/>
            <a:ext cx="304507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君---德國洋甘菊3%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0053" y="4859474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使---金盞花油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4046634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佐---茶樹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0345" y="562504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甜杏仁油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46602" y="4136932"/>
            <a:ext cx="267397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3D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13359" y="2597997"/>
            <a:ext cx="659284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富含母菊天藍烴，強效抗炎，適合敏感肌膚</a:t>
            </a:r>
            <a:r>
              <a:rPr lang="en-US" sz="25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4115" y="3244457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臣---穗花薰衣草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45003" y="169835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選用理由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30461" y="1693578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劑量10ML3%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6489" y="169835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名稱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04025" y="2582212"/>
            <a:ext cx="267397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235" y="4994358"/>
            <a:ext cx="494238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促進皮膚修復，減少發炎反應。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52863" y="4148667"/>
            <a:ext cx="414863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抗菌、抗真菌，預防感染。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50235" y="3289301"/>
            <a:ext cx="602098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具有鎮靜、抗炎作用，舒緩皮膚不適。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84683" y="5783875"/>
            <a:ext cx="5945567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滋潤修復、舒緩敏弱、適濕疹肌。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32625" y="5750076"/>
            <a:ext cx="267397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5ML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46602" y="4891366"/>
            <a:ext cx="267397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5ML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40984" y="995079"/>
            <a:ext cx="1128200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6"/>
              </a:lnSpc>
            </a:pPr>
            <a:r>
              <a:rPr lang="en-US" sz="3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目標：緩解紅腫、劇癢與過敏不適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35796" y="6465441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8657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79581"/>
              </p:ext>
            </p:extLst>
          </p:nvPr>
        </p:nvGraphicFramePr>
        <p:xfrm>
          <a:off x="0" y="1546788"/>
          <a:ext cx="12140036" cy="952627"/>
        </p:xfrm>
        <a:graphic>
          <a:graphicData uri="http://schemas.openxmlformats.org/drawingml/2006/table">
            <a:tbl>
              <a:tblPr/>
              <a:tblGrid>
                <a:gridCol w="12140036"/>
              </a:tblGrid>
              <a:tr h="572569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F3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4237128" y="2335956"/>
            <a:ext cx="680790" cy="680790"/>
          </a:xfrm>
          <a:custGeom>
            <a:avLst/>
            <a:gdLst/>
            <a:ahLst/>
            <a:cxnLst/>
            <a:rect l="l" t="t" r="r" b="b"/>
            <a:pathLst>
              <a:path w="1021185" h="1021185">
                <a:moveTo>
                  <a:pt x="0" y="0"/>
                </a:moveTo>
                <a:lnTo>
                  <a:pt x="1021185" y="0"/>
                </a:lnTo>
                <a:lnTo>
                  <a:pt x="1021185" y="1021185"/>
                </a:lnTo>
                <a:lnTo>
                  <a:pt x="0" y="10211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04408" y="498196"/>
            <a:ext cx="96521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en-US" sz="40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第二次配方 : 穩定期抗菌修復(滾珠)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6565" y="1729672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名稱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22028" y="1700038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劑量10ML3%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42797" y="1729672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選用理由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2024" y="305072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臣---綠花白花層</a:t>
            </a:r>
          </a:p>
        </p:txBody>
      </p:sp>
      <p:sp>
        <p:nvSpPr>
          <p:cNvPr id="9" name="Freeform 9"/>
          <p:cNvSpPr/>
          <p:nvPr/>
        </p:nvSpPr>
        <p:spPr>
          <a:xfrm>
            <a:off x="4273241" y="3781325"/>
            <a:ext cx="674305" cy="674305"/>
          </a:xfrm>
          <a:custGeom>
            <a:avLst/>
            <a:gdLst/>
            <a:ahLst/>
            <a:cxnLst/>
            <a:rect l="l" t="t" r="r" b="b"/>
            <a:pathLst>
              <a:path w="1011458" h="1011458">
                <a:moveTo>
                  <a:pt x="0" y="0"/>
                </a:moveTo>
                <a:lnTo>
                  <a:pt x="1011458" y="0"/>
                </a:lnTo>
                <a:lnTo>
                  <a:pt x="1011458" y="1011458"/>
                </a:lnTo>
                <a:lnTo>
                  <a:pt x="0" y="10114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75454" y="3884687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5075" y="3683604"/>
            <a:ext cx="3036953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佐---德國洋甘菊3%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98531" y="2379489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君---茶樹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1459" y="5107872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金盞花油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9104" y="5869872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甜杏仁油</a:t>
            </a:r>
          </a:p>
        </p:txBody>
      </p:sp>
      <p:sp>
        <p:nvSpPr>
          <p:cNvPr id="15" name="Freeform 15"/>
          <p:cNvSpPr/>
          <p:nvPr/>
        </p:nvSpPr>
        <p:spPr>
          <a:xfrm>
            <a:off x="4273241" y="3077527"/>
            <a:ext cx="678398" cy="678398"/>
          </a:xfrm>
          <a:custGeom>
            <a:avLst/>
            <a:gdLst/>
            <a:ahLst/>
            <a:cxnLst/>
            <a:rect l="l" t="t" r="r" b="b"/>
            <a:pathLst>
              <a:path w="1017597" h="1017597">
                <a:moveTo>
                  <a:pt x="0" y="0"/>
                </a:moveTo>
                <a:lnTo>
                  <a:pt x="1017597" y="0"/>
                </a:lnTo>
                <a:lnTo>
                  <a:pt x="1017597" y="1017597"/>
                </a:lnTo>
                <a:lnTo>
                  <a:pt x="0" y="10175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75454" y="317137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1D</a:t>
            </a:r>
          </a:p>
        </p:txBody>
      </p:sp>
      <p:sp>
        <p:nvSpPr>
          <p:cNvPr id="17" name="Freeform 17"/>
          <p:cNvSpPr/>
          <p:nvPr/>
        </p:nvSpPr>
        <p:spPr>
          <a:xfrm>
            <a:off x="4273241" y="4453141"/>
            <a:ext cx="671913" cy="671913"/>
          </a:xfrm>
          <a:custGeom>
            <a:avLst/>
            <a:gdLst/>
            <a:ahLst/>
            <a:cxnLst/>
            <a:rect l="l" t="t" r="r" b="b"/>
            <a:pathLst>
              <a:path w="1007870" h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275454" y="4502653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2D</a:t>
            </a:r>
          </a:p>
        </p:txBody>
      </p:sp>
      <p:sp>
        <p:nvSpPr>
          <p:cNvPr id="19" name="Freeform 19"/>
          <p:cNvSpPr/>
          <p:nvPr/>
        </p:nvSpPr>
        <p:spPr>
          <a:xfrm>
            <a:off x="4294759" y="5191264"/>
            <a:ext cx="671913" cy="671913"/>
          </a:xfrm>
          <a:custGeom>
            <a:avLst/>
            <a:gdLst/>
            <a:ahLst/>
            <a:cxnLst/>
            <a:rect l="l" t="t" r="r" b="b"/>
            <a:pathLst>
              <a:path w="1007870" h="1007870">
                <a:moveTo>
                  <a:pt x="0" y="0"/>
                </a:moveTo>
                <a:lnTo>
                  <a:pt x="1007871" y="0"/>
                </a:lnTo>
                <a:lnTo>
                  <a:pt x="1007871" y="1007871"/>
                </a:lnTo>
                <a:lnTo>
                  <a:pt x="0" y="100787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293729" y="5257263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5ML</a:t>
            </a:r>
          </a:p>
        </p:txBody>
      </p:sp>
      <p:sp>
        <p:nvSpPr>
          <p:cNvPr id="21" name="Freeform 21"/>
          <p:cNvSpPr/>
          <p:nvPr/>
        </p:nvSpPr>
        <p:spPr>
          <a:xfrm>
            <a:off x="4279726" y="5920672"/>
            <a:ext cx="671913" cy="671913"/>
          </a:xfrm>
          <a:custGeom>
            <a:avLst/>
            <a:gdLst/>
            <a:ahLst/>
            <a:cxnLst/>
            <a:rect l="l" t="t" r="r" b="b"/>
            <a:pathLst>
              <a:path w="1007870" h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293729" y="598298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5ML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35839" y="3205237"/>
            <a:ext cx="60209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強效抗菌，清潔皮膚，減少感染風險。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94634" y="3842355"/>
            <a:ext cx="683100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富含母菊天藍烴，強效抗炎，適合敏感肌膚。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68133" y="2563779"/>
            <a:ext cx="414863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抗菌、抗真菌，預防感染。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68134" y="5133419"/>
            <a:ext cx="494238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促進皮膚修復，減少發炎反應。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37354" y="5888029"/>
            <a:ext cx="594556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滋潤修復、舒緩敏弱、適濕疹肌。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198531" y="4424437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使---薄荷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40537" y="2363314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68133" y="4502653"/>
            <a:ext cx="414863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清涼止癢、緩解灼熱不適。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39883" y="1124306"/>
            <a:ext cx="965211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6"/>
              </a:lnSpc>
            </a:pPr>
            <a:r>
              <a:rPr lang="en-US" sz="3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目標：針對持續紅疹與劇癢加強調理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31233" y="45392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268774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01742"/>
              </p:ext>
            </p:extLst>
          </p:nvPr>
        </p:nvGraphicFramePr>
        <p:xfrm>
          <a:off x="124423" y="1480754"/>
          <a:ext cx="11814052" cy="952627"/>
        </p:xfrm>
        <a:graphic>
          <a:graphicData uri="http://schemas.openxmlformats.org/drawingml/2006/table">
            <a:tbl>
              <a:tblPr/>
              <a:tblGrid>
                <a:gridCol w="11814052"/>
              </a:tblGrid>
              <a:tr h="952627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F3"/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287840" y="302170"/>
            <a:ext cx="110138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9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第三次配方 : 慢性期深層修護(乳液)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059" y="1766089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名稱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20469" y="175911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劑量30ML/3%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24143" y="169385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選用理由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1459" y="243338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君---廣藿香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1459" y="3934098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佐---玫瑰草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088" y="321310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臣---茶樹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825" y="4742474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使---薄荷純露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9664" y="5357283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甜杏仁油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21099" y="3066508"/>
            <a:ext cx="724986" cy="724986"/>
          </a:xfrm>
          <a:custGeom>
            <a:avLst/>
            <a:gdLst/>
            <a:ahLst/>
            <a:cxnLst/>
            <a:rect l="l" t="t" r="r" b="b"/>
            <a:pathLst>
              <a:path w="1087479" h="1087479">
                <a:moveTo>
                  <a:pt x="0" y="0"/>
                </a:moveTo>
                <a:lnTo>
                  <a:pt x="1087479" y="0"/>
                </a:lnTo>
                <a:lnTo>
                  <a:pt x="1087479" y="1087478"/>
                </a:lnTo>
                <a:lnTo>
                  <a:pt x="0" y="10874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343791" y="2313683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69297" y="246114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33637" y="315595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6D</a:t>
            </a:r>
          </a:p>
        </p:txBody>
      </p:sp>
      <p:sp>
        <p:nvSpPr>
          <p:cNvPr id="16" name="Freeform 16"/>
          <p:cNvSpPr/>
          <p:nvPr/>
        </p:nvSpPr>
        <p:spPr>
          <a:xfrm>
            <a:off x="4349338" y="3881045"/>
            <a:ext cx="724986" cy="724986"/>
          </a:xfrm>
          <a:custGeom>
            <a:avLst/>
            <a:gdLst/>
            <a:ahLst/>
            <a:cxnLst/>
            <a:rect l="l" t="t" r="r" b="b"/>
            <a:pathLst>
              <a:path w="1087479" h="1087479">
                <a:moveTo>
                  <a:pt x="0" y="0"/>
                </a:moveTo>
                <a:lnTo>
                  <a:pt x="1087479" y="0"/>
                </a:lnTo>
                <a:lnTo>
                  <a:pt x="1087479" y="1087479"/>
                </a:lnTo>
                <a:lnTo>
                  <a:pt x="0" y="108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74845" y="3991248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6D</a:t>
            </a:r>
          </a:p>
        </p:txBody>
      </p:sp>
      <p:sp>
        <p:nvSpPr>
          <p:cNvPr id="18" name="Freeform 18"/>
          <p:cNvSpPr/>
          <p:nvPr/>
        </p:nvSpPr>
        <p:spPr>
          <a:xfrm>
            <a:off x="4343790" y="4586872"/>
            <a:ext cx="724986" cy="724986"/>
          </a:xfrm>
          <a:custGeom>
            <a:avLst/>
            <a:gdLst/>
            <a:ahLst/>
            <a:cxnLst/>
            <a:rect l="l" t="t" r="r" b="b"/>
            <a:pathLst>
              <a:path w="1087479" h="1087479">
                <a:moveTo>
                  <a:pt x="0" y="0"/>
                </a:moveTo>
                <a:lnTo>
                  <a:pt x="1087479" y="0"/>
                </a:lnTo>
                <a:lnTo>
                  <a:pt x="1087479" y="1087479"/>
                </a:lnTo>
                <a:lnTo>
                  <a:pt x="0" y="108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396046" y="469748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21.6g</a:t>
            </a:r>
          </a:p>
        </p:txBody>
      </p:sp>
      <p:sp>
        <p:nvSpPr>
          <p:cNvPr id="20" name="Freeform 20"/>
          <p:cNvSpPr/>
          <p:nvPr/>
        </p:nvSpPr>
        <p:spPr>
          <a:xfrm>
            <a:off x="4349338" y="5311858"/>
            <a:ext cx="724986" cy="724986"/>
          </a:xfrm>
          <a:custGeom>
            <a:avLst/>
            <a:gdLst/>
            <a:ahLst/>
            <a:cxnLst/>
            <a:rect l="l" t="t" r="r" b="b"/>
            <a:pathLst>
              <a:path w="1087479" h="1087479">
                <a:moveTo>
                  <a:pt x="0" y="0"/>
                </a:moveTo>
                <a:lnTo>
                  <a:pt x="1087479" y="0"/>
                </a:lnTo>
                <a:lnTo>
                  <a:pt x="1087479" y="1087479"/>
                </a:lnTo>
                <a:lnTo>
                  <a:pt x="0" y="108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33637" y="5337257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36416" y="2536555"/>
            <a:ext cx="60209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促進細胞再生，修復受損皮膚。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47423" y="4025900"/>
            <a:ext cx="655209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平衡皮脂分泌，提升皮膚彈性。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36259" y="3213100"/>
            <a:ext cx="414863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抗菌、抗真菌，預防感染。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70018" y="4821767"/>
            <a:ext cx="494238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清涼舒緩，減少癢感。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07609" y="5481191"/>
            <a:ext cx="594556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滋潤修復、舒緩敏弱、適濕疹肌。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5800" y="609600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卵磷脂乳化劑粉</a:t>
            </a:r>
          </a:p>
        </p:txBody>
      </p:sp>
      <p:sp>
        <p:nvSpPr>
          <p:cNvPr id="28" name="Freeform 28"/>
          <p:cNvSpPr/>
          <p:nvPr/>
        </p:nvSpPr>
        <p:spPr>
          <a:xfrm>
            <a:off x="4343791" y="6047861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2"/>
                </a:lnTo>
                <a:lnTo>
                  <a:pt x="0" y="10435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369297" y="612140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1.1g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07609" y="6201833"/>
            <a:ext cx="594556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天然穩定乳化，溫和親膚不刺激。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8446" y="1026405"/>
            <a:ext cx="1101389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配方目標：改善皮膚乾燥質地、長期穩定膚況、日常保養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733032" y="-40730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310095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0307" y="350520"/>
            <a:ext cx="110138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9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第四次配方 : 情緒與皮膚雙重調理(乳液)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2750" y="909230"/>
            <a:ext cx="1101389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配方目標：睡前使用，穩定神經、幫助睡眠與減緩夜間癢感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0" y="1583512"/>
          <a:ext cx="12140036" cy="1054100"/>
        </p:xfrm>
        <a:graphic>
          <a:graphicData uri="http://schemas.openxmlformats.org/drawingml/2006/table">
            <a:tbl>
              <a:tblPr/>
              <a:tblGrid>
                <a:gridCol w="12140036"/>
              </a:tblGrid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F3"/>
                    </a:solidFill>
                  </a:tcPr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93059" y="1766089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名稱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20469" y="175911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劑量30ML/3%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24143" y="169385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選用理由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317155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臣---乳香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321" y="246035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君---天竺葵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3321" y="3965848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佐---廣藿香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467281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使---薄荷純露</a:t>
            </a:r>
          </a:p>
        </p:txBody>
      </p:sp>
      <p:sp>
        <p:nvSpPr>
          <p:cNvPr id="12" name="Freeform 12"/>
          <p:cNvSpPr/>
          <p:nvPr/>
        </p:nvSpPr>
        <p:spPr>
          <a:xfrm>
            <a:off x="4460046" y="2318106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20469" y="243761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6D</a:t>
            </a:r>
          </a:p>
        </p:txBody>
      </p:sp>
      <p:sp>
        <p:nvSpPr>
          <p:cNvPr id="14" name="Freeform 14"/>
          <p:cNvSpPr/>
          <p:nvPr/>
        </p:nvSpPr>
        <p:spPr>
          <a:xfrm>
            <a:off x="4445391" y="3023932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485724" y="315763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6D</a:t>
            </a:r>
          </a:p>
        </p:txBody>
      </p:sp>
      <p:sp>
        <p:nvSpPr>
          <p:cNvPr id="16" name="Freeform 16"/>
          <p:cNvSpPr/>
          <p:nvPr/>
        </p:nvSpPr>
        <p:spPr>
          <a:xfrm>
            <a:off x="4445391" y="3756652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520469" y="3864248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6D</a:t>
            </a:r>
          </a:p>
        </p:txBody>
      </p:sp>
      <p:sp>
        <p:nvSpPr>
          <p:cNvPr id="18" name="Freeform 18"/>
          <p:cNvSpPr/>
          <p:nvPr/>
        </p:nvSpPr>
        <p:spPr>
          <a:xfrm>
            <a:off x="4445391" y="4501365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470897" y="461566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21.6g</a:t>
            </a:r>
          </a:p>
        </p:txBody>
      </p:sp>
      <p:sp>
        <p:nvSpPr>
          <p:cNvPr id="20" name="Freeform 20"/>
          <p:cNvSpPr/>
          <p:nvPr/>
        </p:nvSpPr>
        <p:spPr>
          <a:xfrm>
            <a:off x="4445391" y="5255253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470897" y="5371315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6g</a:t>
            </a:r>
          </a:p>
        </p:txBody>
      </p:sp>
      <p:sp>
        <p:nvSpPr>
          <p:cNvPr id="22" name="Freeform 22"/>
          <p:cNvSpPr/>
          <p:nvPr/>
        </p:nvSpPr>
        <p:spPr>
          <a:xfrm>
            <a:off x="4460046" y="5970686"/>
            <a:ext cx="695675" cy="695675"/>
          </a:xfrm>
          <a:custGeom>
            <a:avLst/>
            <a:gdLst/>
            <a:ahLst/>
            <a:cxnLst/>
            <a:rect l="l" t="t" r="r" b="b"/>
            <a:pathLst>
              <a:path w="1043513" h="1043513">
                <a:moveTo>
                  <a:pt x="0" y="0"/>
                </a:moveTo>
                <a:lnTo>
                  <a:pt x="1043513" y="0"/>
                </a:lnTo>
                <a:lnTo>
                  <a:pt x="1043513" y="1043513"/>
                </a:lnTo>
                <a:lnTo>
                  <a:pt x="0" y="104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 rot="60000">
            <a:off x="3524219" y="6123636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1.1g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3059" y="5309931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甜杏仁油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55721" y="3220781"/>
            <a:ext cx="60209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鎮靜心神、促進傷口修復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70018" y="3965848"/>
            <a:ext cx="60209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持續修復皮膚，提升肌膚屏障功能。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36381" y="4649177"/>
            <a:ext cx="60209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清涼舒緩，減少癢感。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50635" y="5298994"/>
            <a:ext cx="60209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滋潤修復、舒緩敏弱、適濕疹肌。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57455" y="2513815"/>
            <a:ext cx="794511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荷爾蒙調節、抗過敏、舒緩焦躁。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3059" y="6066640"/>
            <a:ext cx="26739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卵磷脂乳化劑粉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26057" y="6066640"/>
            <a:ext cx="594556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天然穩定乳化，溫和親膚不刺激。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19859" y="14304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101992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963" y="1353902"/>
            <a:ext cx="1891900" cy="3806637"/>
          </a:xfrm>
          <a:custGeom>
            <a:avLst/>
            <a:gdLst/>
            <a:ahLst/>
            <a:cxnLst/>
            <a:rect l="l" t="t" r="r" b="b"/>
            <a:pathLst>
              <a:path w="2837850" h="5709956">
                <a:moveTo>
                  <a:pt x="0" y="0"/>
                </a:moveTo>
                <a:lnTo>
                  <a:pt x="2837851" y="0"/>
                </a:lnTo>
                <a:lnTo>
                  <a:pt x="2837851" y="5709957"/>
                </a:lnTo>
                <a:lnTo>
                  <a:pt x="0" y="57099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82030" y="1363833"/>
            <a:ext cx="1842386" cy="3856317"/>
          </a:xfrm>
          <a:custGeom>
            <a:avLst/>
            <a:gdLst/>
            <a:ahLst/>
            <a:cxnLst/>
            <a:rect l="l" t="t" r="r" b="b"/>
            <a:pathLst>
              <a:path w="2763579" h="5784476">
                <a:moveTo>
                  <a:pt x="0" y="0"/>
                </a:moveTo>
                <a:lnTo>
                  <a:pt x="2763579" y="0"/>
                </a:lnTo>
                <a:lnTo>
                  <a:pt x="2763579" y="5784476"/>
                </a:lnTo>
                <a:lnTo>
                  <a:pt x="0" y="57844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43178" y="3298829"/>
            <a:ext cx="406681" cy="177709"/>
          </a:xfrm>
          <a:custGeom>
            <a:avLst/>
            <a:gdLst/>
            <a:ahLst/>
            <a:cxnLst/>
            <a:rect l="l" t="t" r="r" b="b"/>
            <a:pathLst>
              <a:path w="610022" h="266564">
                <a:moveTo>
                  <a:pt x="0" y="0"/>
                </a:moveTo>
                <a:lnTo>
                  <a:pt x="610022" y="0"/>
                </a:lnTo>
                <a:lnTo>
                  <a:pt x="610022" y="266565"/>
                </a:lnTo>
                <a:lnTo>
                  <a:pt x="0" y="2665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16560" y="1389807"/>
            <a:ext cx="1971543" cy="3746067"/>
          </a:xfrm>
          <a:custGeom>
            <a:avLst/>
            <a:gdLst/>
            <a:ahLst/>
            <a:cxnLst/>
            <a:rect l="l" t="t" r="r" b="b"/>
            <a:pathLst>
              <a:path w="2957314" h="5619100">
                <a:moveTo>
                  <a:pt x="0" y="0"/>
                </a:moveTo>
                <a:lnTo>
                  <a:pt x="2957313" y="0"/>
                </a:lnTo>
                <a:lnTo>
                  <a:pt x="2957313" y="5619100"/>
                </a:lnTo>
                <a:lnTo>
                  <a:pt x="0" y="56191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43421" y="392100"/>
            <a:ext cx="399680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6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芳療評值: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03777" y="5412772"/>
            <a:ext cx="1720639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4/18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9876" y="5448606"/>
            <a:ext cx="110078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2/21</a:t>
            </a:r>
          </a:p>
        </p:txBody>
      </p:sp>
      <p:sp>
        <p:nvSpPr>
          <p:cNvPr id="15" name="Freeform 15"/>
          <p:cNvSpPr/>
          <p:nvPr/>
        </p:nvSpPr>
        <p:spPr>
          <a:xfrm>
            <a:off x="7761842" y="3376973"/>
            <a:ext cx="455695" cy="199127"/>
          </a:xfrm>
          <a:custGeom>
            <a:avLst/>
            <a:gdLst/>
            <a:ahLst/>
            <a:cxnLst/>
            <a:rect l="l" t="t" r="r" b="b"/>
            <a:pathLst>
              <a:path w="683542" h="298691">
                <a:moveTo>
                  <a:pt x="0" y="0"/>
                </a:moveTo>
                <a:lnTo>
                  <a:pt x="683541" y="0"/>
                </a:lnTo>
                <a:lnTo>
                  <a:pt x="683541" y="298691"/>
                </a:lnTo>
                <a:lnTo>
                  <a:pt x="0" y="29869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016560" y="5448605"/>
            <a:ext cx="2253746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3/18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02663" y="6432550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194208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314" y="983410"/>
            <a:ext cx="1091609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1900" spc="314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在芳療介入初期，個案對前兩瓶精油配方的香氣特別喜愛，打開瓶蓋便感放鬆愉悅，身心彷彿被療癒。每日塗抹後，癢感明顯減輕，質地細緻且吸收迅速，不黏膩、不刺激。夜間使用後，睡眠品質改善，原本因癢醒的情況大幅減少，白天情緒與精神也變得穩定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3243" y="338674"/>
            <a:ext cx="37959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2"/>
              </a:lnSpc>
            </a:pPr>
            <a:r>
              <a:rPr lang="en-US" sz="470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個案回饋:</a:t>
            </a:r>
          </a:p>
        </p:txBody>
      </p:sp>
      <p:sp>
        <p:nvSpPr>
          <p:cNvPr id="4" name="Freeform 4"/>
          <p:cNvSpPr/>
          <p:nvPr/>
        </p:nvSpPr>
        <p:spPr>
          <a:xfrm>
            <a:off x="4270345" y="371122"/>
            <a:ext cx="684084" cy="629357"/>
          </a:xfrm>
          <a:custGeom>
            <a:avLst/>
            <a:gdLst/>
            <a:ahLst/>
            <a:cxnLst/>
            <a:rect l="l" t="t" r="r" b="b"/>
            <a:pathLst>
              <a:path w="1026126" h="944036">
                <a:moveTo>
                  <a:pt x="0" y="0"/>
                </a:moveTo>
                <a:lnTo>
                  <a:pt x="1026126" y="0"/>
                </a:lnTo>
                <a:lnTo>
                  <a:pt x="1026126" y="944036"/>
                </a:lnTo>
                <a:lnTo>
                  <a:pt x="0" y="9440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6221" y="1085010"/>
            <a:ext cx="268943" cy="261883"/>
          </a:xfrm>
          <a:custGeom>
            <a:avLst/>
            <a:gdLst/>
            <a:ahLst/>
            <a:cxnLst/>
            <a:rect l="l" t="t" r="r" b="b"/>
            <a:pathLst>
              <a:path w="403414" h="392824">
                <a:moveTo>
                  <a:pt x="0" y="0"/>
                </a:moveTo>
                <a:lnTo>
                  <a:pt x="403414" y="0"/>
                </a:lnTo>
                <a:lnTo>
                  <a:pt x="403414" y="392824"/>
                </a:lnTo>
                <a:lnTo>
                  <a:pt x="0" y="3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6221" y="2977285"/>
            <a:ext cx="268943" cy="261883"/>
          </a:xfrm>
          <a:custGeom>
            <a:avLst/>
            <a:gdLst/>
            <a:ahLst/>
            <a:cxnLst/>
            <a:rect l="l" t="t" r="r" b="b"/>
            <a:pathLst>
              <a:path w="403414" h="392824">
                <a:moveTo>
                  <a:pt x="0" y="0"/>
                </a:moveTo>
                <a:lnTo>
                  <a:pt x="403414" y="0"/>
                </a:lnTo>
                <a:lnTo>
                  <a:pt x="403414" y="392824"/>
                </a:lnTo>
                <a:lnTo>
                  <a:pt x="0" y="3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6221" y="4369068"/>
            <a:ext cx="268943" cy="261883"/>
          </a:xfrm>
          <a:custGeom>
            <a:avLst/>
            <a:gdLst/>
            <a:ahLst/>
            <a:cxnLst/>
            <a:rect l="l" t="t" r="r" b="b"/>
            <a:pathLst>
              <a:path w="403414" h="392824">
                <a:moveTo>
                  <a:pt x="0" y="0"/>
                </a:moveTo>
                <a:lnTo>
                  <a:pt x="403414" y="0"/>
                </a:lnTo>
                <a:lnTo>
                  <a:pt x="403414" y="392824"/>
                </a:lnTo>
                <a:lnTo>
                  <a:pt x="0" y="3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6314" y="2875686"/>
            <a:ext cx="1091609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1900" spc="314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因濕疹範圍至大腿與臀部，芳療師改以乳液劑型，個案認為更適合大面積使用，滑順延展、減少摩擦不適。持續使用後，紅腫與癢感穩定改善，皮膚逐步恢復平滑。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1" y="4267469"/>
            <a:ext cx="1091609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1900" spc="314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她特別提到，以往經期前濕疹總會加劇，這次在第三與第四配方調理下，紅疹快速退去，修復力明顯提升。整體而言，芳療歷程讓她在皮膚與情緒上都感受到支持與轉變，重拾自信與生活的掌控感。</a:t>
            </a:r>
          </a:p>
        </p:txBody>
      </p:sp>
    </p:spTree>
    <p:extLst>
      <p:ext uri="{BB962C8B-B14F-4D97-AF65-F5344CB8AC3E}">
        <p14:creationId xmlns:p14="http://schemas.microsoft.com/office/powerpoint/2010/main" val="204895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5760" y="422305"/>
            <a:ext cx="346078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2"/>
              </a:lnSpc>
            </a:pPr>
            <a:r>
              <a:rPr lang="en-US" sz="4700">
                <a:solidFill>
                  <a:srgbClr val="E52687"/>
                </a:solidFill>
                <a:latin typeface="芫荽"/>
                <a:ea typeface="芫荽"/>
                <a:cs typeface="芫荽"/>
                <a:sym typeface="芫荽"/>
              </a:rPr>
              <a:t>芳療師心得: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5544" y="1274568"/>
            <a:ext cx="922091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300">
                <a:solidFill>
                  <a:srgbClr val="8E3C7C"/>
                </a:solidFill>
                <a:latin typeface="芫荽"/>
                <a:ea typeface="芫荽"/>
                <a:cs typeface="芫荽"/>
                <a:sym typeface="芫荽"/>
              </a:rPr>
              <a:t>這次調理中，我也特別觀察個案對香氣的回饋，前兩階段她便表示打開瓶蓋就能感到放鬆，這讓我更加確信「氣味的療癒力」不容忽視。精油不僅作用於生理層面，更深層地安撫她因濕疹長期困擾而焦躁的情緒，讓她願意持續使用並信任這段療程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5544" y="4681169"/>
            <a:ext cx="922091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300">
                <a:solidFill>
                  <a:srgbClr val="8E3C7C"/>
                </a:solidFill>
                <a:latin typeface="芫荽"/>
                <a:ea typeface="芫荽"/>
                <a:cs typeface="芫荽"/>
                <a:sym typeface="芫荽"/>
              </a:rPr>
              <a:t>整體而言，這次個案的正向反饋，讓我再次感受到芳療的溫柔力量。芳療師的角色，不只是調配精油，更是陪伴與傾聽，適時調整步伐，為個案找到最合適的療癒節奏。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5544" y="3098853"/>
            <a:ext cx="922091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300">
                <a:solidFill>
                  <a:srgbClr val="8E3C7C"/>
                </a:solidFill>
                <a:latin typeface="芫荽"/>
                <a:ea typeface="芫荽"/>
                <a:cs typeface="芫荽"/>
                <a:sym typeface="芫荽"/>
              </a:rPr>
              <a:t>此外，調整劑型的時機也是此次關鍵之一。從油劑過渡到乳液，除了考量使用面積，也顧及使用者的實際便利性與肌膚狀態。這樣的轉換讓個案感受到被重視與照顧，進一步提升配方的接受度與療效。</a:t>
            </a:r>
          </a:p>
        </p:txBody>
      </p:sp>
      <p:sp>
        <p:nvSpPr>
          <p:cNvPr id="6" name="Freeform 6"/>
          <p:cNvSpPr/>
          <p:nvPr/>
        </p:nvSpPr>
        <p:spPr>
          <a:xfrm>
            <a:off x="1076208" y="1299968"/>
            <a:ext cx="359553" cy="350115"/>
          </a:xfrm>
          <a:custGeom>
            <a:avLst/>
            <a:gdLst/>
            <a:ahLst/>
            <a:cxnLst/>
            <a:rect l="l" t="t" r="r" b="b"/>
            <a:pathLst>
              <a:path w="539329" h="525172">
                <a:moveTo>
                  <a:pt x="0" y="0"/>
                </a:moveTo>
                <a:lnTo>
                  <a:pt x="539329" y="0"/>
                </a:lnTo>
                <a:lnTo>
                  <a:pt x="539329" y="525172"/>
                </a:lnTo>
                <a:lnTo>
                  <a:pt x="0" y="52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6208" y="3124252"/>
            <a:ext cx="359553" cy="350115"/>
          </a:xfrm>
          <a:custGeom>
            <a:avLst/>
            <a:gdLst/>
            <a:ahLst/>
            <a:cxnLst/>
            <a:rect l="l" t="t" r="r" b="b"/>
            <a:pathLst>
              <a:path w="539329" h="525172">
                <a:moveTo>
                  <a:pt x="0" y="0"/>
                </a:moveTo>
                <a:lnTo>
                  <a:pt x="539329" y="0"/>
                </a:lnTo>
                <a:lnTo>
                  <a:pt x="539329" y="525172"/>
                </a:lnTo>
                <a:lnTo>
                  <a:pt x="0" y="52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6208" y="4706569"/>
            <a:ext cx="359553" cy="350115"/>
          </a:xfrm>
          <a:custGeom>
            <a:avLst/>
            <a:gdLst/>
            <a:ahLst/>
            <a:cxnLst/>
            <a:rect l="l" t="t" r="r" b="b"/>
            <a:pathLst>
              <a:path w="539329" h="525172">
                <a:moveTo>
                  <a:pt x="0" y="0"/>
                </a:moveTo>
                <a:lnTo>
                  <a:pt x="539329" y="0"/>
                </a:lnTo>
                <a:lnTo>
                  <a:pt x="539329" y="525171"/>
                </a:lnTo>
                <a:lnTo>
                  <a:pt x="0" y="52517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285157" y="6219035"/>
            <a:ext cx="75710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700">
                <a:solidFill>
                  <a:srgbClr val="695A31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禾場國際芳療學院   高階109期   學員:彭詩容</a:t>
            </a:r>
          </a:p>
        </p:txBody>
      </p:sp>
    </p:spTree>
    <p:extLst>
      <p:ext uri="{BB962C8B-B14F-4D97-AF65-F5344CB8AC3E}">
        <p14:creationId xmlns:p14="http://schemas.microsoft.com/office/powerpoint/2010/main" val="937330011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">
  <a:themeElements>
    <a:clrScheme name="Cherry Blossoms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CC3059"/>
      </a:accent1>
      <a:accent2>
        <a:srgbClr val="839985"/>
      </a:accent2>
      <a:accent3>
        <a:srgbClr val="FC9FAD"/>
      </a:accent3>
      <a:accent4>
        <a:srgbClr val="EED6AA"/>
      </a:accent4>
      <a:accent5>
        <a:srgbClr val="191C30"/>
      </a:accent5>
      <a:accent6>
        <a:srgbClr val="6E774E"/>
      </a:accent6>
      <a:hlink>
        <a:srgbClr val="E7456B"/>
      </a:hlink>
      <a:folHlink>
        <a:srgbClr val="F0C55F"/>
      </a:folHlink>
    </a:clrScheme>
    <a:fontScheme name="Custom 33">
      <a:majorFont>
        <a:latin typeface="Perpetua Titling M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1176810_Win32" id="{9DBDD142-273A-470F-BDB3-E4E931F220CB}" vid="{24D88EFB-540A-4257-BBCA-7D42D652328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021479C-C6C8-4A13-8A99-BC01E1880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2D85B-06BE-42C0-9F9D-010F2E25A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D6625-0C6A-47B9-9FF8-70FAB9A23E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{3DBA6C52-1381-4332-809E-44AB33BF9E71}tf11176810_win32</Template>
  <TotalTime>73</TotalTime>
  <Words>476</Words>
  <Application>Microsoft Office PowerPoint</Application>
  <PresentationFormat>自訂</PresentationFormat>
  <Paragraphs>130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創意漸層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李佩娟</dc:creator>
  <cp:lastModifiedBy>彭詩容</cp:lastModifiedBy>
  <cp:revision>30</cp:revision>
  <dcterms:created xsi:type="dcterms:W3CDTF">2025-02-13T00:53:40Z</dcterms:created>
  <dcterms:modified xsi:type="dcterms:W3CDTF">2025-06-20T07:49:01Z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